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8" r:id="rId1"/>
  </p:sldMasterIdLst>
  <p:notesMasterIdLst>
    <p:notesMasterId r:id="rId13"/>
  </p:notesMasterIdLst>
  <p:sldIdLst>
    <p:sldId id="256" r:id="rId2"/>
    <p:sldId id="271" r:id="rId3"/>
    <p:sldId id="274" r:id="rId4"/>
    <p:sldId id="258" r:id="rId5"/>
    <p:sldId id="260" r:id="rId6"/>
    <p:sldId id="273" r:id="rId7"/>
    <p:sldId id="269" r:id="rId8"/>
    <p:sldId id="262" r:id="rId9"/>
    <p:sldId id="264" r:id="rId10"/>
    <p:sldId id="267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1FC97-E4ED-472A-A0C2-08DD05BD38D2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2B882D-3E60-4D71-B9D8-F5490E0E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9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B882D-3E60-4D71-B9D8-F5490E0E76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1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04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3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27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7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59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27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95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2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6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91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87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2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latin typeface="KaiTi"/>
                <a:ea typeface="KaiTi"/>
                <a:cs typeface="Calibri Light"/>
              </a:rPr>
              <a:t>Space Invaders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ct val="20000"/>
              </a:spcBef>
              <a:spcAft>
                <a:spcPts val="600"/>
              </a:spcAft>
              <a:buFont typeface="Arial"/>
            </a:pPr>
            <a:r>
              <a:rPr lang="en-US">
                <a:latin typeface="kaiti"/>
                <a:ea typeface="kaiti"/>
              </a:rPr>
              <a:t>By Team Klondike</a:t>
            </a:r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343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3C34-33C1-41CC-9F1C-C213B88A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KaiTi"/>
                <a:ea typeface="KaiTi"/>
              </a:rPr>
              <a:t>Final Product</a:t>
            </a:r>
          </a:p>
        </p:txBody>
      </p:sp>
      <p:pic>
        <p:nvPicPr>
          <p:cNvPr id="4" name="2019-03-01 16-52-0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4613" y="1825625"/>
            <a:ext cx="6962775" cy="4351338"/>
          </a:xfrm>
        </p:spPr>
      </p:pic>
    </p:spTree>
    <p:extLst>
      <p:ext uri="{BB962C8B-B14F-4D97-AF65-F5344CB8AC3E}">
        <p14:creationId xmlns:p14="http://schemas.microsoft.com/office/powerpoint/2010/main" val="313321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97E33-6797-4F53-89B9-29FFB64DA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421" y="1870995"/>
            <a:ext cx="10160000" cy="2387600"/>
          </a:xfrm>
        </p:spPr>
        <p:txBody>
          <a:bodyPr/>
          <a:lstStyle/>
          <a:p>
            <a:r>
              <a:rPr lang="en-US">
                <a:latin typeface="KaiTi"/>
                <a:ea typeface="KaiTi"/>
                <a:cs typeface="Calibri Light"/>
              </a:rPr>
              <a:t>Thank you for your time.</a:t>
            </a:r>
            <a:endParaRPr lang="en-US">
              <a:latin typeface="KaiTi"/>
              <a:ea typeface="KaiTi"/>
            </a:endParaRPr>
          </a:p>
        </p:txBody>
      </p:sp>
    </p:spTree>
    <p:extLst>
      <p:ext uri="{BB962C8B-B14F-4D97-AF65-F5344CB8AC3E}">
        <p14:creationId xmlns:p14="http://schemas.microsoft.com/office/powerpoint/2010/main" val="892906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6363-BF8D-4CCC-A6C6-61C5B7FF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KaiTi"/>
                <a:ea typeface="KaiTi"/>
                <a:cs typeface="Calibri Light" panose="020F0302020204030204"/>
              </a:rPr>
              <a:t>Team Klondike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5ED24-AA8A-44A0-AC51-DA0A4B37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>
                <a:latin typeface="KaiTi"/>
                <a:ea typeface="KaiTi"/>
                <a:cs typeface="Calibri"/>
              </a:rPr>
              <a:t>Blake North - Game Director</a:t>
            </a:r>
          </a:p>
          <a:p>
            <a:pPr algn="ctr"/>
            <a:r>
              <a:rPr lang="en-US">
                <a:latin typeface="KaiTi"/>
                <a:ea typeface="KaiTi"/>
                <a:cs typeface="Calibri"/>
              </a:rPr>
              <a:t>Ava </a:t>
            </a:r>
            <a:r>
              <a:rPr lang="en-US" err="1">
                <a:latin typeface="KaiTi"/>
                <a:ea typeface="KaiTi"/>
                <a:cs typeface="Calibri"/>
              </a:rPr>
              <a:t>Datsko</a:t>
            </a:r>
            <a:r>
              <a:rPr lang="en-US">
                <a:latin typeface="KaiTi"/>
                <a:ea typeface="KaiTi"/>
                <a:cs typeface="Calibri"/>
              </a:rPr>
              <a:t> - Producer</a:t>
            </a:r>
          </a:p>
          <a:p>
            <a:pPr algn="ctr"/>
            <a:r>
              <a:rPr lang="en-US" err="1">
                <a:latin typeface="KaiTi"/>
                <a:ea typeface="KaiTi"/>
                <a:cs typeface="Calibri"/>
              </a:rPr>
              <a:t>Teada</a:t>
            </a:r>
            <a:r>
              <a:rPr lang="en-US">
                <a:latin typeface="KaiTi"/>
                <a:ea typeface="KaiTi"/>
                <a:cs typeface="Calibri"/>
              </a:rPr>
              <a:t> </a:t>
            </a:r>
            <a:r>
              <a:rPr lang="en-US" err="1">
                <a:latin typeface="KaiTi"/>
                <a:ea typeface="KaiTi"/>
                <a:cs typeface="Calibri"/>
              </a:rPr>
              <a:t>Nguon</a:t>
            </a:r>
            <a:r>
              <a:rPr lang="en-US">
                <a:latin typeface="KaiTi"/>
                <a:ea typeface="KaiTi"/>
                <a:cs typeface="Calibri"/>
              </a:rPr>
              <a:t> - Sound Lead</a:t>
            </a:r>
          </a:p>
          <a:p>
            <a:pPr algn="ctr"/>
            <a:r>
              <a:rPr lang="en-US" err="1">
                <a:latin typeface="KaiTi"/>
                <a:ea typeface="KaiTi"/>
                <a:cs typeface="Calibri"/>
              </a:rPr>
              <a:t>Adithi</a:t>
            </a:r>
            <a:r>
              <a:rPr lang="en-US">
                <a:latin typeface="KaiTi"/>
                <a:ea typeface="KaiTi"/>
                <a:cs typeface="Calibri"/>
              </a:rPr>
              <a:t> Arun - Art Lead</a:t>
            </a:r>
          </a:p>
          <a:p>
            <a:pPr algn="ctr"/>
            <a:r>
              <a:rPr lang="en-US">
                <a:latin typeface="KaiTi"/>
                <a:ea typeface="KaiTi"/>
                <a:cs typeface="Calibri"/>
              </a:rPr>
              <a:t>Blake North - Tech Lead</a:t>
            </a:r>
          </a:p>
          <a:p>
            <a:pPr algn="ctr"/>
            <a:r>
              <a:rPr lang="en-US">
                <a:latin typeface="KaiTi"/>
                <a:ea typeface="KaiTi"/>
                <a:cs typeface="Calibri"/>
              </a:rPr>
              <a:t>Runa </a:t>
            </a:r>
            <a:r>
              <a:rPr lang="en-US" err="1">
                <a:latin typeface="KaiTi"/>
                <a:ea typeface="KaiTi"/>
                <a:cs typeface="Calibri"/>
              </a:rPr>
              <a:t>Chernik</a:t>
            </a:r>
            <a:r>
              <a:rPr lang="en-US">
                <a:latin typeface="KaiTi"/>
                <a:ea typeface="KaiTi"/>
                <a:cs typeface="Calibri"/>
              </a:rPr>
              <a:t> – Game Design Lead</a:t>
            </a:r>
          </a:p>
          <a:p>
            <a:pPr algn="ctr"/>
            <a:r>
              <a:rPr lang="en-US">
                <a:latin typeface="KaiTi"/>
                <a:ea typeface="KaiTi"/>
                <a:cs typeface="Calibri"/>
              </a:rPr>
              <a:t>Addison </a:t>
            </a:r>
            <a:r>
              <a:rPr lang="en-US" err="1">
                <a:latin typeface="KaiTi"/>
                <a:ea typeface="KaiTi"/>
                <a:cs typeface="Calibri"/>
              </a:rPr>
              <a:t>Knapman</a:t>
            </a:r>
            <a:r>
              <a:rPr lang="en-US">
                <a:latin typeface="KaiTi"/>
                <a:ea typeface="KaiTi"/>
                <a:cs typeface="Calibri"/>
              </a:rPr>
              <a:t> – Artist</a:t>
            </a:r>
          </a:p>
          <a:p>
            <a:pPr algn="ctr"/>
            <a:r>
              <a:rPr lang="en-US">
                <a:latin typeface="KaiTi"/>
                <a:ea typeface="KaiTi"/>
                <a:cs typeface="Calibri"/>
              </a:rPr>
              <a:t>James Ouyang - Programmer</a:t>
            </a:r>
          </a:p>
        </p:txBody>
      </p:sp>
      <p:pic>
        <p:nvPicPr>
          <p:cNvPr id="8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7903FEF9-DB2D-47DE-89A2-D48E9DEA5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0" t="1112" r="51229"/>
          <a:stretch/>
        </p:blipFill>
        <p:spPr>
          <a:xfrm>
            <a:off x="1242666" y="1699630"/>
            <a:ext cx="351071" cy="262134"/>
          </a:xfrm>
          <a:prstGeom prst="rect">
            <a:avLst/>
          </a:prstGeom>
        </p:spPr>
      </p:pic>
      <p:pic>
        <p:nvPicPr>
          <p:cNvPr id="11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974956AE-EBB5-402F-8FA0-BDDCFE4B4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0" t="1112" r="51229"/>
          <a:stretch/>
        </p:blipFill>
        <p:spPr>
          <a:xfrm>
            <a:off x="1289129" y="1160654"/>
            <a:ext cx="351071" cy="262134"/>
          </a:xfrm>
          <a:prstGeom prst="rect">
            <a:avLst/>
          </a:prstGeom>
        </p:spPr>
      </p:pic>
      <p:pic>
        <p:nvPicPr>
          <p:cNvPr id="12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9FF23ABD-ED61-4359-85FE-CEEC4B1D24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0" t="1112" r="51229"/>
          <a:stretch/>
        </p:blipFill>
        <p:spPr>
          <a:xfrm>
            <a:off x="359861" y="1067727"/>
            <a:ext cx="351071" cy="262134"/>
          </a:xfrm>
          <a:prstGeom prst="rect">
            <a:avLst/>
          </a:prstGeom>
        </p:spPr>
      </p:pic>
      <p:pic>
        <p:nvPicPr>
          <p:cNvPr id="13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955456D-8D0D-41BB-8951-0EBEC8E96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0" t="1112" r="51229"/>
          <a:stretch/>
        </p:blipFill>
        <p:spPr>
          <a:xfrm>
            <a:off x="1818811" y="1365092"/>
            <a:ext cx="351071" cy="262134"/>
          </a:xfrm>
          <a:prstGeom prst="rect">
            <a:avLst/>
          </a:prstGeom>
        </p:spPr>
      </p:pic>
      <p:pic>
        <p:nvPicPr>
          <p:cNvPr id="14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DB2C49FC-6E2C-4D33-B619-7DC4BC934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0" t="1112" r="51229"/>
          <a:stretch/>
        </p:blipFill>
        <p:spPr>
          <a:xfrm>
            <a:off x="359861" y="556630"/>
            <a:ext cx="351071" cy="262134"/>
          </a:xfrm>
          <a:prstGeom prst="rect">
            <a:avLst/>
          </a:prstGeom>
        </p:spPr>
      </p:pic>
      <p:pic>
        <p:nvPicPr>
          <p:cNvPr id="15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73579E0-3259-4056-B261-A4FD348ED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0" t="1112" r="51229"/>
          <a:stretch/>
        </p:blipFill>
        <p:spPr>
          <a:xfrm>
            <a:off x="889544" y="426532"/>
            <a:ext cx="351071" cy="262134"/>
          </a:xfrm>
          <a:prstGeom prst="rect">
            <a:avLst/>
          </a:prstGeom>
        </p:spPr>
      </p:pic>
      <p:pic>
        <p:nvPicPr>
          <p:cNvPr id="16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DA9BB42-D4E7-4F13-A77D-7AA80BB1B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0" t="1112" r="51229"/>
          <a:stretch/>
        </p:blipFill>
        <p:spPr>
          <a:xfrm>
            <a:off x="536422" y="119873"/>
            <a:ext cx="351071" cy="262134"/>
          </a:xfrm>
          <a:prstGeom prst="rect">
            <a:avLst/>
          </a:prstGeom>
        </p:spPr>
      </p:pic>
      <p:pic>
        <p:nvPicPr>
          <p:cNvPr id="17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D2C42F44-D44A-42ED-AAFB-E351CD839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0" t="1112" r="51229"/>
          <a:stretch/>
        </p:blipFill>
        <p:spPr>
          <a:xfrm>
            <a:off x="1855982" y="872581"/>
            <a:ext cx="351071" cy="262134"/>
          </a:xfrm>
          <a:prstGeom prst="rect">
            <a:avLst/>
          </a:prstGeom>
        </p:spPr>
      </p:pic>
      <p:pic>
        <p:nvPicPr>
          <p:cNvPr id="18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9A898B0-22FD-410A-8C19-7D0A1D63E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0" t="1112" r="51229"/>
          <a:stretch/>
        </p:blipFill>
        <p:spPr>
          <a:xfrm>
            <a:off x="1595787" y="249970"/>
            <a:ext cx="351071" cy="262134"/>
          </a:xfrm>
          <a:prstGeom prst="rect">
            <a:avLst/>
          </a:prstGeom>
        </p:spPr>
      </p:pic>
      <p:pic>
        <p:nvPicPr>
          <p:cNvPr id="19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A23806F-A089-402C-8BC8-4214B2C4C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0" t="1112" r="51229"/>
          <a:stretch/>
        </p:blipFill>
        <p:spPr>
          <a:xfrm>
            <a:off x="2039773" y="467317"/>
            <a:ext cx="351071" cy="262134"/>
          </a:xfrm>
          <a:prstGeom prst="rect">
            <a:avLst/>
          </a:prstGeom>
        </p:spPr>
      </p:pic>
      <p:pic>
        <p:nvPicPr>
          <p:cNvPr id="20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7E326E9B-B24F-493A-A771-786066277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0" t="1112" r="51229"/>
          <a:stretch/>
        </p:blipFill>
        <p:spPr>
          <a:xfrm>
            <a:off x="1344885" y="640264"/>
            <a:ext cx="351071" cy="262134"/>
          </a:xfrm>
          <a:prstGeom prst="rect">
            <a:avLst/>
          </a:prstGeom>
        </p:spPr>
      </p:pic>
      <p:pic>
        <p:nvPicPr>
          <p:cNvPr id="21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88E861F-AA3C-4C8D-95B8-2CF668400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0" t="1112" r="51229"/>
          <a:stretch/>
        </p:blipFill>
        <p:spPr>
          <a:xfrm>
            <a:off x="833787" y="844702"/>
            <a:ext cx="351071" cy="262134"/>
          </a:xfrm>
          <a:prstGeom prst="rect">
            <a:avLst/>
          </a:prstGeom>
        </p:spPr>
      </p:pic>
      <p:pic>
        <p:nvPicPr>
          <p:cNvPr id="22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9783D9F0-C052-4242-8F11-22A5039DB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0" t="1112" r="51229"/>
          <a:stretch/>
        </p:blipFill>
        <p:spPr>
          <a:xfrm>
            <a:off x="815203" y="1327923"/>
            <a:ext cx="351071" cy="26213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CCFA8BA-6BAE-4C57-B9A4-D911457F8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884" y="3322216"/>
            <a:ext cx="528809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48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3A20-C61D-4350-A699-FF3FDBC12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KaiTi"/>
                <a:ea typeface="KaiTi"/>
                <a:cs typeface="Calibri Light"/>
              </a:rPr>
              <a:t>Game Background</a:t>
            </a:r>
            <a:endParaRPr lang="en-US">
              <a:latin typeface="KaiTi"/>
              <a:ea typeface="KaiT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3D9B-43F8-488F-8B45-7FDC0A1C7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latin typeface="KaiTi"/>
              <a:ea typeface="KaiTi"/>
              <a:cs typeface="Calibri"/>
            </a:endParaRPr>
          </a:p>
          <a:p>
            <a:pPr marL="0" indent="0">
              <a:buNone/>
            </a:pPr>
            <a:endParaRPr lang="en-US">
              <a:latin typeface="KaiTi"/>
              <a:ea typeface="KaiTi"/>
              <a:cs typeface="Calibri"/>
            </a:endParaRPr>
          </a:p>
          <a:p>
            <a:pPr marL="0" indent="0">
              <a:buNone/>
            </a:pPr>
            <a:r>
              <a:rPr lang="en-US">
                <a:latin typeface="KaiTi"/>
                <a:ea typeface="KaiTi"/>
                <a:cs typeface="Calibri"/>
              </a:rPr>
              <a:t>Space invaders is a two- dimensional, single player fixed shooting game in which the player is instructed to attack the descending aliens using a laser cannon.</a:t>
            </a:r>
            <a:endParaRPr lang="en-US">
              <a:latin typeface="KaiTi"/>
              <a:ea typeface="KaiTi"/>
            </a:endParaRPr>
          </a:p>
        </p:txBody>
      </p:sp>
      <p:pic>
        <p:nvPicPr>
          <p:cNvPr id="5" name="Picture 4" descr="A picture containing weapon&#10;&#10;Description generated with very high confidence">
            <a:extLst>
              <a:ext uri="{FF2B5EF4-FFF2-40B4-BE49-F238E27FC236}">
                <a16:creationId xmlns:a16="http://schemas.microsoft.com/office/drawing/2014/main" id="{F603318B-B0CA-49E8-8581-A6E1DBD41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55" b="-801"/>
          <a:stretch/>
        </p:blipFill>
        <p:spPr>
          <a:xfrm>
            <a:off x="10572060" y="1095717"/>
            <a:ext cx="339231" cy="250661"/>
          </a:xfrm>
          <a:prstGeom prst="rect">
            <a:avLst/>
          </a:prstGeom>
        </p:spPr>
      </p:pic>
      <p:pic>
        <p:nvPicPr>
          <p:cNvPr id="7" name="Picture 4" descr="A picture containing weapon&#10;&#10;Description generated with very high confidence">
            <a:extLst>
              <a:ext uri="{FF2B5EF4-FFF2-40B4-BE49-F238E27FC236}">
                <a16:creationId xmlns:a16="http://schemas.microsoft.com/office/drawing/2014/main" id="{26CF7C07-093B-4501-9476-8ED223EFB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55" b="-801"/>
          <a:stretch/>
        </p:blipFill>
        <p:spPr>
          <a:xfrm>
            <a:off x="11137593" y="1642888"/>
            <a:ext cx="339231" cy="250661"/>
          </a:xfrm>
          <a:prstGeom prst="rect">
            <a:avLst/>
          </a:prstGeom>
        </p:spPr>
      </p:pic>
      <p:pic>
        <p:nvPicPr>
          <p:cNvPr id="9" name="Picture 4" descr="A picture containing weapon&#10;&#10;Description generated with very high confidence">
            <a:extLst>
              <a:ext uri="{FF2B5EF4-FFF2-40B4-BE49-F238E27FC236}">
                <a16:creationId xmlns:a16="http://schemas.microsoft.com/office/drawing/2014/main" id="{05DF92AF-B6AF-4569-9C6D-F26174174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55" b="-801"/>
          <a:stretch/>
        </p:blipFill>
        <p:spPr>
          <a:xfrm>
            <a:off x="9362041" y="702782"/>
            <a:ext cx="339231" cy="250661"/>
          </a:xfrm>
          <a:prstGeom prst="rect">
            <a:avLst/>
          </a:prstGeom>
        </p:spPr>
      </p:pic>
      <p:pic>
        <p:nvPicPr>
          <p:cNvPr id="11" name="Picture 4" descr="A picture containing weapon&#10;&#10;Description generated with very high confidence">
            <a:extLst>
              <a:ext uri="{FF2B5EF4-FFF2-40B4-BE49-F238E27FC236}">
                <a16:creationId xmlns:a16="http://schemas.microsoft.com/office/drawing/2014/main" id="{8D5CC8E6-3135-4F6C-AF6B-1DB96AAFB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55" b="-801"/>
          <a:stretch/>
        </p:blipFill>
        <p:spPr>
          <a:xfrm>
            <a:off x="8678995" y="726652"/>
            <a:ext cx="339231" cy="250661"/>
          </a:xfrm>
          <a:prstGeom prst="rect">
            <a:avLst/>
          </a:prstGeom>
        </p:spPr>
      </p:pic>
      <p:pic>
        <p:nvPicPr>
          <p:cNvPr id="13" name="Picture 4" descr="A picture containing weapon&#10;&#10;Description generated with very high confidence">
            <a:extLst>
              <a:ext uri="{FF2B5EF4-FFF2-40B4-BE49-F238E27FC236}">
                <a16:creationId xmlns:a16="http://schemas.microsoft.com/office/drawing/2014/main" id="{A64DEA40-81FE-4EE3-A8BD-C0184AC3B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55" b="-801"/>
          <a:stretch/>
        </p:blipFill>
        <p:spPr>
          <a:xfrm>
            <a:off x="11677419" y="2008281"/>
            <a:ext cx="339231" cy="250661"/>
          </a:xfrm>
          <a:prstGeom prst="rect">
            <a:avLst/>
          </a:prstGeom>
        </p:spPr>
      </p:pic>
      <p:pic>
        <p:nvPicPr>
          <p:cNvPr id="15" name="Picture 4" descr="A picture containing weapon&#10;&#10;Description generated with very high confidence">
            <a:extLst>
              <a:ext uri="{FF2B5EF4-FFF2-40B4-BE49-F238E27FC236}">
                <a16:creationId xmlns:a16="http://schemas.microsoft.com/office/drawing/2014/main" id="{2904BE4E-23D0-48DE-87BA-518D08D6D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55" b="-801"/>
          <a:stretch/>
        </p:blipFill>
        <p:spPr>
          <a:xfrm>
            <a:off x="9764156" y="1150802"/>
            <a:ext cx="339231" cy="250661"/>
          </a:xfrm>
          <a:prstGeom prst="rect">
            <a:avLst/>
          </a:prstGeom>
        </p:spPr>
      </p:pic>
      <p:pic>
        <p:nvPicPr>
          <p:cNvPr id="17" name="Picture 4" descr="A picture containing weapon&#10;&#10;Description generated with very high confidence">
            <a:extLst>
              <a:ext uri="{FF2B5EF4-FFF2-40B4-BE49-F238E27FC236}">
                <a16:creationId xmlns:a16="http://schemas.microsoft.com/office/drawing/2014/main" id="{220E0A10-7DAF-4A78-9E91-4670A4D3B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55" b="-801"/>
          <a:stretch/>
        </p:blipFill>
        <p:spPr>
          <a:xfrm>
            <a:off x="8879135" y="284141"/>
            <a:ext cx="339231" cy="250661"/>
          </a:xfrm>
          <a:prstGeom prst="rect">
            <a:avLst/>
          </a:prstGeom>
        </p:spPr>
      </p:pic>
      <p:pic>
        <p:nvPicPr>
          <p:cNvPr id="19" name="Picture 4" descr="A picture containing weapon&#10;&#10;Description generated with very high confidence">
            <a:extLst>
              <a:ext uri="{FF2B5EF4-FFF2-40B4-BE49-F238E27FC236}">
                <a16:creationId xmlns:a16="http://schemas.microsoft.com/office/drawing/2014/main" id="{EBA968E9-7CD5-4355-A20C-93E0A7492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55" b="-801"/>
          <a:stretch/>
        </p:blipFill>
        <p:spPr>
          <a:xfrm>
            <a:off x="10381102" y="1574951"/>
            <a:ext cx="339231" cy="250661"/>
          </a:xfrm>
          <a:prstGeom prst="rect">
            <a:avLst/>
          </a:prstGeom>
        </p:spPr>
      </p:pic>
      <p:pic>
        <p:nvPicPr>
          <p:cNvPr id="21" name="Picture 4" descr="A picture containing weapon&#10;&#10;Description generated with very high confidence">
            <a:extLst>
              <a:ext uri="{FF2B5EF4-FFF2-40B4-BE49-F238E27FC236}">
                <a16:creationId xmlns:a16="http://schemas.microsoft.com/office/drawing/2014/main" id="{F3691F42-0345-4237-BEA6-006806A97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55" b="-801"/>
          <a:stretch/>
        </p:blipFill>
        <p:spPr>
          <a:xfrm>
            <a:off x="9452012" y="1958705"/>
            <a:ext cx="339231" cy="250661"/>
          </a:xfrm>
          <a:prstGeom prst="rect">
            <a:avLst/>
          </a:prstGeom>
        </p:spPr>
      </p:pic>
      <p:pic>
        <p:nvPicPr>
          <p:cNvPr id="23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6095FA64-93AF-45B4-AFAA-E078314BB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02" b="-1370"/>
          <a:stretch/>
        </p:blipFill>
        <p:spPr>
          <a:xfrm>
            <a:off x="11710816" y="1508851"/>
            <a:ext cx="348078" cy="259854"/>
          </a:xfrm>
          <a:prstGeom prst="rect">
            <a:avLst/>
          </a:prstGeom>
        </p:spPr>
      </p:pic>
      <p:pic>
        <p:nvPicPr>
          <p:cNvPr id="25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8D490567-C229-4DFE-B918-4C92E092B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02" b="-1370"/>
          <a:stretch/>
        </p:blipFill>
        <p:spPr>
          <a:xfrm>
            <a:off x="9531312" y="284141"/>
            <a:ext cx="366440" cy="287397"/>
          </a:xfrm>
          <a:prstGeom prst="rect">
            <a:avLst/>
          </a:prstGeom>
        </p:spPr>
      </p:pic>
      <p:pic>
        <p:nvPicPr>
          <p:cNvPr id="27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A37C9AEB-E3EA-45D8-8F90-7841837E76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02" b="-1370"/>
          <a:stretch/>
        </p:blipFill>
        <p:spPr>
          <a:xfrm>
            <a:off x="10849663" y="702783"/>
            <a:ext cx="375621" cy="269035"/>
          </a:xfrm>
          <a:prstGeom prst="rect">
            <a:avLst/>
          </a:prstGeom>
        </p:spPr>
      </p:pic>
      <p:pic>
        <p:nvPicPr>
          <p:cNvPr id="28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47AB78ED-2658-4BA0-BE88-10FD71D1B0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02" b="-1370"/>
          <a:stretch/>
        </p:blipFill>
        <p:spPr>
          <a:xfrm>
            <a:off x="11560251" y="688093"/>
            <a:ext cx="366440" cy="287397"/>
          </a:xfrm>
          <a:prstGeom prst="rect">
            <a:avLst/>
          </a:prstGeom>
        </p:spPr>
      </p:pic>
      <p:pic>
        <p:nvPicPr>
          <p:cNvPr id="29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3FAD4AA1-F744-4F6E-A794-6CD180A06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02" b="-1370"/>
          <a:stretch/>
        </p:blipFill>
        <p:spPr>
          <a:xfrm>
            <a:off x="10100517" y="688094"/>
            <a:ext cx="366440" cy="287397"/>
          </a:xfrm>
          <a:prstGeom prst="rect">
            <a:avLst/>
          </a:prstGeom>
        </p:spPr>
      </p:pic>
      <p:pic>
        <p:nvPicPr>
          <p:cNvPr id="30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92BF7152-294E-4302-A472-A686C5682C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02" b="-1370"/>
          <a:stretch/>
        </p:blipFill>
        <p:spPr>
          <a:xfrm>
            <a:off x="11229745" y="1147129"/>
            <a:ext cx="366440" cy="287397"/>
          </a:xfrm>
          <a:prstGeom prst="rect">
            <a:avLst/>
          </a:prstGeom>
        </p:spPr>
      </p:pic>
      <p:pic>
        <p:nvPicPr>
          <p:cNvPr id="3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2C1DD678-7461-4BF7-B63A-30BB9E02B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02" b="-1370"/>
          <a:stretch/>
        </p:blipFill>
        <p:spPr>
          <a:xfrm>
            <a:off x="11523528" y="173973"/>
            <a:ext cx="366440" cy="287397"/>
          </a:xfrm>
          <a:prstGeom prst="rect">
            <a:avLst/>
          </a:prstGeom>
        </p:spPr>
      </p:pic>
      <p:pic>
        <p:nvPicPr>
          <p:cNvPr id="32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13080889-4F0B-426E-A2CA-4367E1AD8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02" b="-1370"/>
          <a:stretch/>
        </p:blipFill>
        <p:spPr>
          <a:xfrm>
            <a:off x="10853335" y="219876"/>
            <a:ext cx="366440" cy="287397"/>
          </a:xfrm>
          <a:prstGeom prst="rect">
            <a:avLst/>
          </a:prstGeom>
        </p:spPr>
      </p:pic>
      <p:pic>
        <p:nvPicPr>
          <p:cNvPr id="33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B9125139-1DD7-4826-9372-C7656E216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02" b="-1370"/>
          <a:stretch/>
        </p:blipFill>
        <p:spPr>
          <a:xfrm>
            <a:off x="10201504" y="219876"/>
            <a:ext cx="366440" cy="287397"/>
          </a:xfrm>
          <a:prstGeom prst="rect">
            <a:avLst/>
          </a:prstGeom>
        </p:spPr>
      </p:pic>
      <p:pic>
        <p:nvPicPr>
          <p:cNvPr id="35" name="Picture 4" descr="A picture containing clock, object, text, red&#10;&#10;Description generated with very high confidence">
            <a:extLst>
              <a:ext uri="{FF2B5EF4-FFF2-40B4-BE49-F238E27FC236}">
                <a16:creationId xmlns:a16="http://schemas.microsoft.com/office/drawing/2014/main" id="{50E95153-FB2C-4EF2-AC7E-0BDED5626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72" y="5846915"/>
            <a:ext cx="528809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75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EE59F-8EC1-4EEB-BEA5-115346283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>
                <a:latin typeface="KaiTi"/>
                <a:ea typeface="KaiTi"/>
              </a:rPr>
              <a:t>Original Gameplay</a:t>
            </a:r>
            <a:r>
              <a:rPr lang="en-US">
                <a:latin typeface="KaiTi"/>
                <a:ea typeface="KaiTi"/>
              </a:rPr>
              <a:t> / Our Changes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FDE84-659D-4D19-936A-CA486C20A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>
                <a:latin typeface="KaiTi"/>
                <a:ea typeface="KaiTi"/>
                <a:cs typeface="Calibri"/>
              </a:rPr>
              <a:t>Laser controlled with left and right arrow keys</a:t>
            </a:r>
            <a:endParaRPr lang="en-US">
              <a:latin typeface="KaiTi"/>
              <a:ea typeface="KaiTi"/>
              <a:cs typeface="Courier New"/>
            </a:endParaRPr>
          </a:p>
          <a:p>
            <a:pPr algn="ctr"/>
            <a:r>
              <a:rPr lang="en-US">
                <a:latin typeface="KaiTi"/>
                <a:ea typeface="KaiTi"/>
                <a:cs typeface="Calibri"/>
              </a:rPr>
              <a:t>Shoot laser with space bar</a:t>
            </a:r>
          </a:p>
          <a:p>
            <a:pPr algn="ctr"/>
            <a:r>
              <a:rPr lang="en-US">
                <a:latin typeface="KaiTi"/>
                <a:ea typeface="KaiTi"/>
                <a:cs typeface="Calibri"/>
              </a:rPr>
              <a:t>Enemies moving from side to side </a:t>
            </a:r>
          </a:p>
          <a:p>
            <a:pPr algn="ctr"/>
            <a:r>
              <a:rPr lang="en-US">
                <a:latin typeface="KaiTi"/>
                <a:ea typeface="KaiTi"/>
                <a:cs typeface="Calibri"/>
              </a:rPr>
              <a:t>Enemies shooting at player</a:t>
            </a:r>
          </a:p>
          <a:p>
            <a:pPr algn="ctr"/>
            <a:r>
              <a:rPr lang="en-US">
                <a:latin typeface="KaiTi"/>
                <a:ea typeface="KaiTi"/>
                <a:cs typeface="Calibri"/>
              </a:rPr>
              <a:t>Decaying shields</a:t>
            </a:r>
          </a:p>
          <a:p>
            <a:pPr algn="ctr"/>
            <a:endParaRPr lang="en-US">
              <a:latin typeface="KaiTi"/>
              <a:ea typeface="KaiTi"/>
              <a:cs typeface="Calibri"/>
            </a:endParaRPr>
          </a:p>
          <a:p>
            <a:pPr algn="ctr"/>
            <a:endParaRPr lang="en-US">
              <a:latin typeface="KaiTi"/>
              <a:ea typeface="KaiTi"/>
              <a:cs typeface="Calibri"/>
            </a:endParaRPr>
          </a:p>
          <a:p>
            <a:pPr algn="ctr"/>
            <a:endParaRPr lang="en-US">
              <a:latin typeface="KaiTi"/>
              <a:ea typeface="KaiTi"/>
              <a:cs typeface="Calibri"/>
            </a:endParaRPr>
          </a:p>
          <a:p>
            <a:pPr marL="0" indent="0" algn="ctr">
              <a:buNone/>
            </a:pPr>
            <a:r>
              <a:rPr lang="en-US" b="1">
                <a:latin typeface="KaiTi"/>
                <a:ea typeface="KaiTi"/>
                <a:cs typeface="Calibri"/>
              </a:rPr>
              <a:t>  No changes to gameplay in our replica</a:t>
            </a:r>
          </a:p>
          <a:p>
            <a:endParaRPr lang="en-US">
              <a:latin typeface="KaiTi"/>
              <a:ea typeface="KaiTi"/>
              <a:cs typeface="Calibri"/>
            </a:endParaRPr>
          </a:p>
        </p:txBody>
      </p:sp>
      <p:pic>
        <p:nvPicPr>
          <p:cNvPr id="4" name="Picture 4" descr="A picture containing weapon&#10;&#10;Description generated with very high confidence">
            <a:extLst>
              <a:ext uri="{FF2B5EF4-FFF2-40B4-BE49-F238E27FC236}">
                <a16:creationId xmlns:a16="http://schemas.microsoft.com/office/drawing/2014/main" id="{59DABE2C-67F2-47CE-B3A1-A7107D12B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55" b="-801"/>
          <a:stretch/>
        </p:blipFill>
        <p:spPr>
          <a:xfrm>
            <a:off x="10682230" y="3748947"/>
            <a:ext cx="339231" cy="250661"/>
          </a:xfrm>
          <a:prstGeom prst="rect">
            <a:avLst/>
          </a:prstGeom>
        </p:spPr>
      </p:pic>
      <p:pic>
        <p:nvPicPr>
          <p:cNvPr id="6" name="Picture 4" descr="A picture containing weapon&#10;&#10;Description generated with very high confidence">
            <a:extLst>
              <a:ext uri="{FF2B5EF4-FFF2-40B4-BE49-F238E27FC236}">
                <a16:creationId xmlns:a16="http://schemas.microsoft.com/office/drawing/2014/main" id="{3B1EBA9D-D7B4-4FEC-9528-1255393BA6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55" b="-801"/>
          <a:stretch/>
        </p:blipFill>
        <p:spPr>
          <a:xfrm>
            <a:off x="10480254" y="2472826"/>
            <a:ext cx="339231" cy="250661"/>
          </a:xfrm>
          <a:prstGeom prst="rect">
            <a:avLst/>
          </a:prstGeom>
        </p:spPr>
      </p:pic>
      <p:pic>
        <p:nvPicPr>
          <p:cNvPr id="7" name="Picture 4" descr="A picture containing weapon&#10;&#10;Description generated with very high confidence">
            <a:extLst>
              <a:ext uri="{FF2B5EF4-FFF2-40B4-BE49-F238E27FC236}">
                <a16:creationId xmlns:a16="http://schemas.microsoft.com/office/drawing/2014/main" id="{C838EBBE-64EE-4995-9D25-ACC594B3B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55" b="-801"/>
          <a:stretch/>
        </p:blipFill>
        <p:spPr>
          <a:xfrm>
            <a:off x="10315000" y="3115476"/>
            <a:ext cx="339231" cy="250661"/>
          </a:xfrm>
          <a:prstGeom prst="rect">
            <a:avLst/>
          </a:prstGeom>
        </p:spPr>
      </p:pic>
      <p:pic>
        <p:nvPicPr>
          <p:cNvPr id="8" name="Picture 4" descr="A picture containing weapon&#10;&#10;Description generated with very high confidence">
            <a:extLst>
              <a:ext uri="{FF2B5EF4-FFF2-40B4-BE49-F238E27FC236}">
                <a16:creationId xmlns:a16="http://schemas.microsoft.com/office/drawing/2014/main" id="{3EFBA056-0861-42C5-B9E9-F256C2C27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55" b="-801"/>
          <a:stretch/>
        </p:blipFill>
        <p:spPr>
          <a:xfrm>
            <a:off x="11021916" y="2858416"/>
            <a:ext cx="339231" cy="250661"/>
          </a:xfrm>
          <a:prstGeom prst="rect">
            <a:avLst/>
          </a:prstGeom>
        </p:spPr>
      </p:pic>
      <p:pic>
        <p:nvPicPr>
          <p:cNvPr id="9" name="Picture 4" descr="A picture containing weapon&#10;&#10;Description generated with very high confidence">
            <a:extLst>
              <a:ext uri="{FF2B5EF4-FFF2-40B4-BE49-F238E27FC236}">
                <a16:creationId xmlns:a16="http://schemas.microsoft.com/office/drawing/2014/main" id="{A05FF7D0-2F58-40F5-A8A8-5C3E5F45B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55" b="-801"/>
          <a:stretch/>
        </p:blipFill>
        <p:spPr>
          <a:xfrm>
            <a:off x="11416687" y="3409259"/>
            <a:ext cx="339231" cy="250661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90C64BA-F0DA-4E07-A80F-62CF259AD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02" b="-1370"/>
          <a:stretch/>
        </p:blipFill>
        <p:spPr>
          <a:xfrm>
            <a:off x="629683" y="5897237"/>
            <a:ext cx="412343" cy="324119"/>
          </a:xfrm>
          <a:prstGeom prst="rect">
            <a:avLst/>
          </a:prstGeom>
        </p:spPr>
      </p:pic>
      <p:pic>
        <p:nvPicPr>
          <p:cNvPr id="12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FD1D0870-7D68-4154-8C48-AE01DD992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02" b="-1370"/>
          <a:stretch/>
        </p:blipFill>
        <p:spPr>
          <a:xfrm>
            <a:off x="427707" y="4823092"/>
            <a:ext cx="412343" cy="324119"/>
          </a:xfrm>
          <a:prstGeom prst="rect">
            <a:avLst/>
          </a:prstGeom>
        </p:spPr>
      </p:pic>
      <p:pic>
        <p:nvPicPr>
          <p:cNvPr id="13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B496B847-BEF5-43F2-9E20-7DA5B66580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02" b="-1370"/>
          <a:stretch/>
        </p:blipFill>
        <p:spPr>
          <a:xfrm>
            <a:off x="1116261" y="4887357"/>
            <a:ext cx="412343" cy="324119"/>
          </a:xfrm>
          <a:prstGeom prst="rect">
            <a:avLst/>
          </a:prstGeom>
        </p:spPr>
      </p:pic>
      <p:pic>
        <p:nvPicPr>
          <p:cNvPr id="14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C875F1E7-C9D6-4335-BE5A-07F0C1E891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02" b="-1370"/>
          <a:stretch/>
        </p:blipFill>
        <p:spPr>
          <a:xfrm>
            <a:off x="1630381" y="5272947"/>
            <a:ext cx="412343" cy="324119"/>
          </a:xfrm>
          <a:prstGeom prst="rect">
            <a:avLst/>
          </a:prstGeom>
        </p:spPr>
      </p:pic>
      <p:pic>
        <p:nvPicPr>
          <p:cNvPr id="15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7EB1264B-E230-4657-84B7-2E6FCD992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02" b="-1370"/>
          <a:stretch/>
        </p:blipFill>
        <p:spPr>
          <a:xfrm>
            <a:off x="1428405" y="5878875"/>
            <a:ext cx="412343" cy="324119"/>
          </a:xfrm>
          <a:prstGeom prst="rect">
            <a:avLst/>
          </a:prstGeom>
        </p:spPr>
      </p:pic>
      <p:pic>
        <p:nvPicPr>
          <p:cNvPr id="16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8D4998C9-AA34-4DB3-8381-540EE3F4D1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02" b="-1370"/>
          <a:stretch/>
        </p:blipFill>
        <p:spPr>
          <a:xfrm>
            <a:off x="987730" y="5438200"/>
            <a:ext cx="412343" cy="324119"/>
          </a:xfrm>
          <a:prstGeom prst="rect">
            <a:avLst/>
          </a:prstGeom>
        </p:spPr>
      </p:pic>
      <p:pic>
        <p:nvPicPr>
          <p:cNvPr id="17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4E0D4950-7369-4C93-BA3F-F4D542288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02" b="-1370"/>
          <a:stretch/>
        </p:blipFill>
        <p:spPr>
          <a:xfrm>
            <a:off x="363442" y="5373935"/>
            <a:ext cx="412343" cy="324119"/>
          </a:xfrm>
          <a:prstGeom prst="rect">
            <a:avLst/>
          </a:prstGeom>
        </p:spPr>
      </p:pic>
      <p:pic>
        <p:nvPicPr>
          <p:cNvPr id="18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CFB94D6E-508E-406F-97BC-23595A987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02" b="-1370"/>
          <a:stretch/>
        </p:blipFill>
        <p:spPr>
          <a:xfrm>
            <a:off x="2135321" y="5731983"/>
            <a:ext cx="412343" cy="32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6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69F9E-B220-45E7-9831-F78824595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KaiTi"/>
                <a:ea typeface="KaiTi"/>
              </a:rPr>
              <a:t>Demo – Original and Replica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50D37AB-94ED-4402-BFF5-D515F1F43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-1184" t="-1163" r="52071" b="1163"/>
          <a:stretch/>
        </p:blipFill>
        <p:spPr>
          <a:xfrm>
            <a:off x="10022594" y="419434"/>
            <a:ext cx="295402" cy="308629"/>
          </a:xfrm>
          <a:prstGeom prst="rect">
            <a:avLst/>
          </a:prstGeom>
        </p:spPr>
      </p:pic>
      <p:pic>
        <p:nvPicPr>
          <p:cNvPr id="11" name="Picture 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7A25433-28D3-480A-B911-15474013E7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84" t="-1163" r="52071" b="1163"/>
          <a:stretch/>
        </p:blipFill>
        <p:spPr>
          <a:xfrm>
            <a:off x="10578946" y="782991"/>
            <a:ext cx="295402" cy="308629"/>
          </a:xfrm>
          <a:prstGeom prst="rect">
            <a:avLst/>
          </a:prstGeom>
        </p:spPr>
      </p:pic>
      <p:pic>
        <p:nvPicPr>
          <p:cNvPr id="13" name="Picture 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7E00F874-EEDF-41EB-98F3-09DD9E22AC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84" t="-1163" r="52071" b="1163"/>
          <a:stretch/>
        </p:blipFill>
        <p:spPr>
          <a:xfrm>
            <a:off x="10997587" y="1247535"/>
            <a:ext cx="295402" cy="308629"/>
          </a:xfrm>
          <a:prstGeom prst="rect">
            <a:avLst/>
          </a:prstGeom>
        </p:spPr>
      </p:pic>
      <p:pic>
        <p:nvPicPr>
          <p:cNvPr id="15" name="Picture 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879BBB6F-11FF-41B0-B68A-7393593291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84" t="-1163" r="52071" b="1163"/>
          <a:stretch/>
        </p:blipFill>
        <p:spPr>
          <a:xfrm>
            <a:off x="10534879" y="334971"/>
            <a:ext cx="295402" cy="308629"/>
          </a:xfrm>
          <a:prstGeom prst="rect">
            <a:avLst/>
          </a:prstGeom>
        </p:spPr>
      </p:pic>
      <p:pic>
        <p:nvPicPr>
          <p:cNvPr id="17" name="Picture 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A5F97D1-B3EC-484C-B26B-1AAF9E22A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84" t="-1163" r="52071" b="1163"/>
          <a:stretch/>
        </p:blipFill>
        <p:spPr>
          <a:xfrm>
            <a:off x="11449279" y="1093299"/>
            <a:ext cx="295402" cy="308629"/>
          </a:xfrm>
          <a:prstGeom prst="rect">
            <a:avLst/>
          </a:prstGeom>
        </p:spPr>
      </p:pic>
      <p:pic>
        <p:nvPicPr>
          <p:cNvPr id="19" name="Picture 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13A1D54B-6BBE-4183-89A9-F2360F4D05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84" t="-1163" r="52071" b="1163"/>
          <a:stretch/>
        </p:blipFill>
        <p:spPr>
          <a:xfrm>
            <a:off x="11069197" y="786663"/>
            <a:ext cx="295402" cy="308629"/>
          </a:xfrm>
          <a:prstGeom prst="rect">
            <a:avLst/>
          </a:prstGeom>
        </p:spPr>
      </p:pic>
      <p:pic>
        <p:nvPicPr>
          <p:cNvPr id="21" name="Picture 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41BF915-F1B6-4F31-86E9-0D94731040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84" t="-1163" r="52071" b="1163"/>
          <a:stretch/>
        </p:blipFill>
        <p:spPr>
          <a:xfrm>
            <a:off x="11515380" y="626918"/>
            <a:ext cx="295402" cy="308629"/>
          </a:xfrm>
          <a:prstGeom prst="rect">
            <a:avLst/>
          </a:prstGeom>
        </p:spPr>
      </p:pic>
      <p:pic>
        <p:nvPicPr>
          <p:cNvPr id="23" name="Picture 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D7AB1F61-B29B-4723-8D77-A9EA2F3A1E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84" t="-1163" r="52071" b="1163"/>
          <a:stretch/>
        </p:blipFill>
        <p:spPr>
          <a:xfrm>
            <a:off x="11061852" y="357005"/>
            <a:ext cx="295402" cy="308629"/>
          </a:xfrm>
          <a:prstGeom prst="rect">
            <a:avLst/>
          </a:prstGeom>
        </p:spPr>
      </p:pic>
      <p:pic>
        <p:nvPicPr>
          <p:cNvPr id="25" name="Picture 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AE2AC0D-46FB-4CCE-B924-13BE812669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84" t="-1163" r="52071" b="1163"/>
          <a:stretch/>
        </p:blipFill>
        <p:spPr>
          <a:xfrm>
            <a:off x="11519052" y="180735"/>
            <a:ext cx="295402" cy="308629"/>
          </a:xfrm>
          <a:prstGeom prst="rect">
            <a:avLst/>
          </a:prstGeom>
        </p:spPr>
      </p:pic>
      <p:pic>
        <p:nvPicPr>
          <p:cNvPr id="3" name="2019-03-01 16-53-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2442" y="1690688"/>
            <a:ext cx="7107115" cy="44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6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C110-764A-4AFD-AE1D-26B742A4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latin typeface="kaiti"/>
                <a:ea typeface="kaiti"/>
                <a:cs typeface="Calibri Light"/>
              </a:rPr>
              <a:t>Art Assets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EAC8F-A5B8-466A-90AF-B4ED8BB14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5502" y="1693258"/>
            <a:ext cx="3537025" cy="811817"/>
          </a:xfrm>
        </p:spPr>
        <p:txBody>
          <a:bodyPr/>
          <a:lstStyle/>
          <a:p>
            <a:r>
              <a:rPr lang="en-US">
                <a:latin typeface="KaiTi"/>
                <a:ea typeface="KaiTi"/>
                <a:cs typeface="Calibri"/>
              </a:rPr>
              <a:t>Our</a:t>
            </a:r>
            <a:r>
              <a:rPr lang="en-US">
                <a:cs typeface="Calibri"/>
              </a:rPr>
              <a:t> </a:t>
            </a:r>
            <a:r>
              <a:rPr lang="en-US">
                <a:latin typeface="KaiTi"/>
                <a:ea typeface="KaiTi"/>
                <a:cs typeface="Calibri"/>
              </a:rPr>
              <a:t>assets</a:t>
            </a:r>
            <a:endParaRPr lang="en-US">
              <a:latin typeface="KaiTi"/>
              <a:ea typeface="KaiTi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DA56D4A8-93DA-4EA2-9B30-DDA1E90501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73873" y="4557585"/>
            <a:ext cx="1172070" cy="42317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F3BC-8DDC-4D71-9120-286997346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720390" y="1693258"/>
            <a:ext cx="3634998" cy="811817"/>
          </a:xfrm>
        </p:spPr>
        <p:txBody>
          <a:bodyPr/>
          <a:lstStyle/>
          <a:p>
            <a:r>
              <a:rPr lang="en-US">
                <a:latin typeface="KaiTi"/>
                <a:ea typeface="KaiTi"/>
                <a:cs typeface="Calibri"/>
              </a:rPr>
              <a:t>Plus Assets</a:t>
            </a:r>
            <a:endParaRPr lang="en-US">
              <a:latin typeface="KaiTi"/>
              <a:ea typeface="KaiT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B9C0F1-3015-4A0D-A006-BDDA40AC8A31}"/>
              </a:ext>
            </a:extLst>
          </p:cNvPr>
          <p:cNvSpPr txBox="1"/>
          <p:nvPr/>
        </p:nvSpPr>
        <p:spPr>
          <a:xfrm>
            <a:off x="803275" y="2036990"/>
            <a:ext cx="3263295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KaiTi"/>
                <a:ea typeface="KaiTi"/>
              </a:rPr>
              <a:t>Original Assets</a:t>
            </a:r>
          </a:p>
        </p:txBody>
      </p:sp>
      <p:pic>
        <p:nvPicPr>
          <p:cNvPr id="18" name="Picture 1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B9A05214-3C73-473C-8138-1F778F58AB9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528005" y="3371765"/>
            <a:ext cx="589817" cy="385921"/>
          </a:xfrm>
          <a:prstGeom prst="rect">
            <a:avLst/>
          </a:prstGeom>
        </p:spPr>
      </p:pic>
      <p:pic>
        <p:nvPicPr>
          <p:cNvPr id="17" name="Picture 4" descr="A picture containing device, object&#10;&#10;Description generated with high confidence">
            <a:extLst>
              <a:ext uri="{FF2B5EF4-FFF2-40B4-BE49-F238E27FC236}">
                <a16:creationId xmlns:a16="http://schemas.microsoft.com/office/drawing/2014/main" id="{0EAEBCB5-A2D5-4F6D-ABC8-289539874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158" y="3983228"/>
            <a:ext cx="825944" cy="338600"/>
          </a:xfrm>
          <a:prstGeom prst="rect">
            <a:avLst/>
          </a:prstGeom>
        </p:spPr>
      </p:pic>
      <p:pic>
        <p:nvPicPr>
          <p:cNvPr id="20" name="Picture 20" descr="A picture containing weapon&#10;&#10;Description generated with very high confidence">
            <a:extLst>
              <a:ext uri="{FF2B5EF4-FFF2-40B4-BE49-F238E27FC236}">
                <a16:creationId xmlns:a16="http://schemas.microsoft.com/office/drawing/2014/main" id="{12645736-CA42-4903-A940-6A9EDE7DE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661" y="5970098"/>
            <a:ext cx="1014646" cy="386451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18073E58-6E2F-4BE0-8CFB-C23B2F818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5090" y="5209994"/>
            <a:ext cx="733701" cy="425651"/>
          </a:xfrm>
          <a:prstGeom prst="rect">
            <a:avLst/>
          </a:prstGeom>
        </p:spPr>
      </p:pic>
      <p:pic>
        <p:nvPicPr>
          <p:cNvPr id="24" name="Picture 24" descr="A green light&#10;&#10;Description generated with high confidence">
            <a:extLst>
              <a:ext uri="{FF2B5EF4-FFF2-40B4-BE49-F238E27FC236}">
                <a16:creationId xmlns:a16="http://schemas.microsoft.com/office/drawing/2014/main" id="{5C797FA0-9715-48A2-B8E6-A9347B0CE2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8967" y="2862936"/>
            <a:ext cx="2109636" cy="306302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5BDBEE45-9C9E-4BD9-8E7D-B1EAEC1FB4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2413" y="2519606"/>
            <a:ext cx="1032027" cy="402771"/>
          </a:xfrm>
          <a:prstGeom prst="rect">
            <a:avLst/>
          </a:prstGeom>
        </p:spPr>
      </p:pic>
      <p:pic>
        <p:nvPicPr>
          <p:cNvPr id="4" name="Picture 5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34BC09A5-0BE1-4EF2-80E0-C7B56AFAF3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4050" y="5142290"/>
            <a:ext cx="1995987" cy="564235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227E998A-7866-45CD-9DFC-E8CD14A6CD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297" y="4040113"/>
            <a:ext cx="1291923" cy="76305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F42D77A-D32F-4763-ACE0-C24CFB3DA2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3897" y="2497310"/>
            <a:ext cx="1099458" cy="451152"/>
          </a:xfrm>
          <a:prstGeom prst="rect">
            <a:avLst/>
          </a:prstGeom>
        </p:spPr>
      </p:pic>
      <p:pic>
        <p:nvPicPr>
          <p:cNvPr id="21" name="Picture 2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BAE0B1B-8F06-4377-A097-3B5D44C90F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38283" y="3260575"/>
            <a:ext cx="950685" cy="393246"/>
          </a:xfrm>
          <a:prstGeom prst="rect">
            <a:avLst/>
          </a:prstGeom>
        </p:spPr>
      </p:pic>
      <p:pic>
        <p:nvPicPr>
          <p:cNvPr id="25" name="Picture 26" descr="A picture containing object, clipart&#10;&#10;Description generated with very high confidence">
            <a:extLst>
              <a:ext uri="{FF2B5EF4-FFF2-40B4-BE49-F238E27FC236}">
                <a16:creationId xmlns:a16="http://schemas.microsoft.com/office/drawing/2014/main" id="{6493C8B8-651A-4F00-B8C2-3F19E2FFDA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7605" y="3009371"/>
            <a:ext cx="956884" cy="682020"/>
          </a:xfrm>
          <a:prstGeom prst="rect">
            <a:avLst/>
          </a:prstGeom>
        </p:spPr>
      </p:pic>
      <p:pic>
        <p:nvPicPr>
          <p:cNvPr id="29" name="Picture 30" descr="A clock on top of a green screen&#10;&#10;Description generated with high confidence">
            <a:extLst>
              <a:ext uri="{FF2B5EF4-FFF2-40B4-BE49-F238E27FC236}">
                <a16:creationId xmlns:a16="http://schemas.microsoft.com/office/drawing/2014/main" id="{3ECF7295-E823-4689-B9BB-D2A238C79F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72267" y="3024036"/>
            <a:ext cx="1020989" cy="628498"/>
          </a:xfrm>
          <a:prstGeom prst="rect">
            <a:avLst/>
          </a:prstGeom>
        </p:spPr>
      </p:pic>
      <p:pic>
        <p:nvPicPr>
          <p:cNvPr id="32" name="Picture 32" descr="A close up of a screen&#10;&#10;Description generated with high confidence">
            <a:extLst>
              <a:ext uri="{FF2B5EF4-FFF2-40B4-BE49-F238E27FC236}">
                <a16:creationId xmlns:a16="http://schemas.microsoft.com/office/drawing/2014/main" id="{4CF601D9-B3A3-4B33-89E1-750B78C9E5E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74837" y="4535941"/>
            <a:ext cx="979563" cy="592212"/>
          </a:xfrm>
          <a:prstGeom prst="rect">
            <a:avLst/>
          </a:prstGeom>
        </p:spPr>
      </p:pic>
      <p:pic>
        <p:nvPicPr>
          <p:cNvPr id="34" name="Picture 34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3EE96D0-FFBE-4EAC-86B1-28FD327D8F4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1795" y="4593848"/>
            <a:ext cx="782410" cy="536877"/>
          </a:xfrm>
          <a:prstGeom prst="rect">
            <a:avLst/>
          </a:prstGeom>
        </p:spPr>
      </p:pic>
      <p:pic>
        <p:nvPicPr>
          <p:cNvPr id="38" name="Picture 3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4EE7AE90-73C8-4C2C-90E4-A2EF5238EC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54339" y="3893080"/>
            <a:ext cx="1897894" cy="728889"/>
          </a:xfrm>
          <a:prstGeom prst="rect">
            <a:avLst/>
          </a:prstGeom>
        </p:spPr>
      </p:pic>
      <p:pic>
        <p:nvPicPr>
          <p:cNvPr id="36" name="Picture 3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B0B7B31D-404A-45A4-978A-49D7F28BC4B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8753" y="3759275"/>
            <a:ext cx="573164" cy="633640"/>
          </a:xfrm>
          <a:prstGeom prst="rect">
            <a:avLst/>
          </a:prstGeom>
        </p:spPr>
      </p:pic>
      <p:pic>
        <p:nvPicPr>
          <p:cNvPr id="40" name="Picture 40">
            <a:extLst>
              <a:ext uri="{FF2B5EF4-FFF2-40B4-BE49-F238E27FC236}">
                <a16:creationId xmlns:a16="http://schemas.microsoft.com/office/drawing/2014/main" id="{47BFA452-698A-449C-BA31-3325D5FF95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55332" y="3198198"/>
            <a:ext cx="1049867" cy="5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49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4B64-8CB8-4BA4-91AD-501E7408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KaiTi"/>
                <a:ea typeface="KaiTi"/>
                <a:cs typeface="Calibri Light"/>
              </a:rPr>
              <a:t>Scrapped Ideas</a:t>
            </a:r>
            <a:endParaRPr lang="en-US">
              <a:latin typeface="KaiTi"/>
              <a:ea typeface="KaiTi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5AC620A-FD5B-41E1-B51E-63800BB4C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8787" y="466811"/>
            <a:ext cx="2987524" cy="159173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17B10D9-4BB8-4661-BA3D-77B65EE09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342" y="2541516"/>
            <a:ext cx="3451726" cy="1837355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CC7138F-CDF6-432E-A095-8DB0128C3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343" y="1479264"/>
            <a:ext cx="2743200" cy="9144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BFA8B9EC-DF0F-4551-A5A8-2666D3096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301" y="4990306"/>
            <a:ext cx="2743200" cy="1371600"/>
          </a:xfrm>
          <a:prstGeom prst="rect">
            <a:avLst/>
          </a:prstGeom>
        </p:spPr>
      </p:pic>
      <p:pic>
        <p:nvPicPr>
          <p:cNvPr id="18" name="Picture 18" descr="A close up of a logo&#10;&#10;Description generated with high confidence">
            <a:extLst>
              <a:ext uri="{FF2B5EF4-FFF2-40B4-BE49-F238E27FC236}">
                <a16:creationId xmlns:a16="http://schemas.microsoft.com/office/drawing/2014/main" id="{527E5EFD-DE13-4DB6-ACE6-E2458F129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353" y="4867977"/>
            <a:ext cx="5897509" cy="1574366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F7423EF1-57E5-45AA-8DD4-EE0BF79F9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191" y="3396919"/>
            <a:ext cx="2743200" cy="120015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98FD8C65-CB6E-45D5-A017-6D81934EA9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8151" y="3106075"/>
            <a:ext cx="2743200" cy="120015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AF8AD6E2-43E7-4263-9C91-E2BE823FE6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884" y="1548072"/>
            <a:ext cx="2743200" cy="9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01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05CA4-B38D-4746-A6F5-544FD9D9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558" y="221351"/>
            <a:ext cx="10515600" cy="1325563"/>
          </a:xfrm>
        </p:spPr>
        <p:txBody>
          <a:bodyPr/>
          <a:lstStyle/>
          <a:p>
            <a:r>
              <a:rPr lang="en-US">
                <a:latin typeface="KaiTi"/>
                <a:ea typeface="KaiTi"/>
              </a:rPr>
              <a:t>Sounds Assets – Original and Replica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F06FF-EC73-48BA-A40E-C3E80C992FF6}"/>
              </a:ext>
            </a:extLst>
          </p:cNvPr>
          <p:cNvSpPr txBox="1"/>
          <p:nvPr/>
        </p:nvSpPr>
        <p:spPr>
          <a:xfrm>
            <a:off x="8174966" y="5313872"/>
            <a:ext cx="3879011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1.  Generate Noise (Noise/Chirp)</a:t>
            </a:r>
            <a:endParaRPr lang="en-US"/>
          </a:p>
          <a:p>
            <a:r>
              <a:rPr lang="en-US">
                <a:cs typeface="Calibri"/>
              </a:rPr>
              <a:t>2. Amplify and Pitch</a:t>
            </a:r>
          </a:p>
          <a:p>
            <a:r>
              <a:rPr lang="en-US">
                <a:cs typeface="Calibri"/>
              </a:rPr>
              <a:t>3. Low /High Pass, Limiter, Studio Fade </a:t>
            </a:r>
          </a:p>
          <a:p>
            <a:endParaRPr lang="en-US">
              <a:cs typeface="Calibri"/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BF35BB08-3545-41E1-8A3E-38D5B3A43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985564"/>
              </p:ext>
            </p:extLst>
          </p:nvPr>
        </p:nvGraphicFramePr>
        <p:xfrm>
          <a:off x="1724133" y="2893357"/>
          <a:ext cx="8970915" cy="132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4183">
                  <a:extLst>
                    <a:ext uri="{9D8B030D-6E8A-4147-A177-3AD203B41FA5}">
                      <a16:colId xmlns:a16="http://schemas.microsoft.com/office/drawing/2014/main" val="1976807552"/>
                    </a:ext>
                  </a:extLst>
                </a:gridCol>
                <a:gridCol w="1794183">
                  <a:extLst>
                    <a:ext uri="{9D8B030D-6E8A-4147-A177-3AD203B41FA5}">
                      <a16:colId xmlns:a16="http://schemas.microsoft.com/office/drawing/2014/main" val="1131466177"/>
                    </a:ext>
                  </a:extLst>
                </a:gridCol>
                <a:gridCol w="1794183">
                  <a:extLst>
                    <a:ext uri="{9D8B030D-6E8A-4147-A177-3AD203B41FA5}">
                      <a16:colId xmlns:a16="http://schemas.microsoft.com/office/drawing/2014/main" val="3713765163"/>
                    </a:ext>
                  </a:extLst>
                </a:gridCol>
                <a:gridCol w="1794183">
                  <a:extLst>
                    <a:ext uri="{9D8B030D-6E8A-4147-A177-3AD203B41FA5}">
                      <a16:colId xmlns:a16="http://schemas.microsoft.com/office/drawing/2014/main" val="2574795474"/>
                    </a:ext>
                  </a:extLst>
                </a:gridCol>
                <a:gridCol w="1794183">
                  <a:extLst>
                    <a:ext uri="{9D8B030D-6E8A-4147-A177-3AD203B41FA5}">
                      <a16:colId xmlns:a16="http://schemas.microsoft.com/office/drawing/2014/main" val="2745517080"/>
                    </a:ext>
                  </a:extLst>
                </a:gridCol>
              </a:tblGrid>
              <a:tr h="441475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Player 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Enemy Fire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Enemy Death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720197"/>
                  </a:ext>
                </a:extLst>
              </a:tr>
              <a:tr h="4414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665109"/>
                  </a:ext>
                </a:extLst>
              </a:tr>
              <a:tr h="441475">
                <a:tc>
                  <a:txBody>
                    <a:bodyPr/>
                    <a:lstStyle/>
                    <a:p>
                      <a:r>
                        <a:rPr lang="en-US"/>
                        <a:t>Assets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324782"/>
                  </a:ext>
                </a:extLst>
              </a:tr>
            </a:tbl>
          </a:graphicData>
        </a:graphic>
      </p:graphicFrame>
      <p:pic>
        <p:nvPicPr>
          <p:cNvPr id="3" name="Picture 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6562DB60-19B7-449F-96AA-104464039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84" t="-1163" r="52071" b="1163"/>
          <a:stretch/>
        </p:blipFill>
        <p:spPr>
          <a:xfrm>
            <a:off x="447100" y="5239314"/>
            <a:ext cx="295402" cy="308629"/>
          </a:xfrm>
          <a:prstGeom prst="rect">
            <a:avLst/>
          </a:prstGeom>
        </p:spPr>
      </p:pic>
      <p:pic>
        <p:nvPicPr>
          <p:cNvPr id="4" name="Picture 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11901DEF-E6EA-45D4-8A92-F7AF819EF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84" t="-1163" r="52071" b="1163"/>
          <a:stretch/>
        </p:blipFill>
        <p:spPr>
          <a:xfrm>
            <a:off x="1141163" y="6309786"/>
            <a:ext cx="295402" cy="308629"/>
          </a:xfrm>
          <a:prstGeom prst="rect">
            <a:avLst/>
          </a:prstGeom>
        </p:spPr>
      </p:pic>
      <p:pic>
        <p:nvPicPr>
          <p:cNvPr id="6" name="Picture 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783E67F8-097A-4924-8164-885D08444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84" t="-1163" r="52071" b="1163"/>
          <a:stretch/>
        </p:blipFill>
        <p:spPr>
          <a:xfrm>
            <a:off x="256141" y="5755270"/>
            <a:ext cx="295402" cy="30862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6B7AE6D-0589-4489-8CB6-9665CFBC2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84" t="-1163" r="52071" b="1163"/>
          <a:stretch/>
        </p:blipFill>
        <p:spPr>
          <a:xfrm>
            <a:off x="656420" y="6045381"/>
            <a:ext cx="295402" cy="308629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20065FE8-BE91-4E8C-99BB-2FD80DBFC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84" t="-1163" r="52071" b="1163"/>
          <a:stretch/>
        </p:blipFill>
        <p:spPr>
          <a:xfrm>
            <a:off x="257977" y="6307950"/>
            <a:ext cx="295402" cy="308629"/>
          </a:xfrm>
          <a:prstGeom prst="rect">
            <a:avLst/>
          </a:prstGeom>
        </p:spPr>
      </p:pic>
      <p:pic>
        <p:nvPicPr>
          <p:cNvPr id="16" name="Picture 4" descr="A picture containing weapon&#10;&#10;Description generated with very high confidence">
            <a:extLst>
              <a:ext uri="{FF2B5EF4-FFF2-40B4-BE49-F238E27FC236}">
                <a16:creationId xmlns:a16="http://schemas.microsoft.com/office/drawing/2014/main" id="{5281DA55-9274-4F2E-B92E-658E7A5BE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55" b="-801"/>
          <a:stretch/>
        </p:blipFill>
        <p:spPr>
          <a:xfrm>
            <a:off x="10572060" y="1233428"/>
            <a:ext cx="339231" cy="250661"/>
          </a:xfrm>
          <a:prstGeom prst="rect">
            <a:avLst/>
          </a:prstGeom>
        </p:spPr>
      </p:pic>
      <p:pic>
        <p:nvPicPr>
          <p:cNvPr id="18" name="Picture 4" descr="A picture containing weapon&#10;&#10;Description generated with very high confidence">
            <a:extLst>
              <a:ext uri="{FF2B5EF4-FFF2-40B4-BE49-F238E27FC236}">
                <a16:creationId xmlns:a16="http://schemas.microsoft.com/office/drawing/2014/main" id="{00DE9478-1A54-44D1-A188-6E6F23309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55" b="-801"/>
          <a:stretch/>
        </p:blipFill>
        <p:spPr>
          <a:xfrm>
            <a:off x="10651014" y="219876"/>
            <a:ext cx="339231" cy="250661"/>
          </a:xfrm>
          <a:prstGeom prst="rect">
            <a:avLst/>
          </a:prstGeom>
        </p:spPr>
      </p:pic>
      <p:pic>
        <p:nvPicPr>
          <p:cNvPr id="20" name="Picture 4" descr="A picture containing weapon&#10;&#10;Description generated with very high confidence">
            <a:extLst>
              <a:ext uri="{FF2B5EF4-FFF2-40B4-BE49-F238E27FC236}">
                <a16:creationId xmlns:a16="http://schemas.microsoft.com/office/drawing/2014/main" id="{3C3C17A7-BA36-44D2-9F41-44C8EBB95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55" b="-801"/>
          <a:stretch/>
        </p:blipFill>
        <p:spPr>
          <a:xfrm>
            <a:off x="11657222" y="757866"/>
            <a:ext cx="339231" cy="250661"/>
          </a:xfrm>
          <a:prstGeom prst="rect">
            <a:avLst/>
          </a:prstGeom>
        </p:spPr>
      </p:pic>
      <p:pic>
        <p:nvPicPr>
          <p:cNvPr id="22" name="Picture 4" descr="A picture containing weapon&#10;&#10;Description generated with very high confidence">
            <a:extLst>
              <a:ext uri="{FF2B5EF4-FFF2-40B4-BE49-F238E27FC236}">
                <a16:creationId xmlns:a16="http://schemas.microsoft.com/office/drawing/2014/main" id="{E5452D68-FAF3-48C0-8B7F-3E4C62AECE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55" b="-801"/>
          <a:stretch/>
        </p:blipFill>
        <p:spPr>
          <a:xfrm>
            <a:off x="11176152" y="432869"/>
            <a:ext cx="339231" cy="250661"/>
          </a:xfrm>
          <a:prstGeom prst="rect">
            <a:avLst/>
          </a:prstGeom>
        </p:spPr>
      </p:pic>
      <p:pic>
        <p:nvPicPr>
          <p:cNvPr id="24" name="Picture 4" descr="A picture containing weapon&#10;&#10;Description generated with very high confidence">
            <a:extLst>
              <a:ext uri="{FF2B5EF4-FFF2-40B4-BE49-F238E27FC236}">
                <a16:creationId xmlns:a16="http://schemas.microsoft.com/office/drawing/2014/main" id="{B44CD79E-C552-4F63-9E03-DFE13467C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55" b="-801"/>
          <a:stretch/>
        </p:blipFill>
        <p:spPr>
          <a:xfrm>
            <a:off x="11655386" y="177645"/>
            <a:ext cx="339231" cy="25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9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089FE-B47F-4005-82F7-75A914E6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KaiTi"/>
                <a:ea typeface="KaiTi"/>
              </a:rPr>
              <a:t>What We Learned – Risks and Mitigations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5B81C-36B2-4685-92DC-77E35366D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KaiTi"/>
                <a:ea typeface="KaiTi"/>
                <a:cs typeface="Calibri"/>
              </a:rPr>
              <a:t>Exporting pixel art in larger dimensions</a:t>
            </a:r>
          </a:p>
          <a:p>
            <a:r>
              <a:rPr lang="en-US">
                <a:latin typeface="KaiTi"/>
                <a:ea typeface="KaiTi"/>
                <a:cs typeface="Calibri"/>
              </a:rPr>
              <a:t>Game Director unavailable – reassigned role</a:t>
            </a:r>
          </a:p>
          <a:p>
            <a:r>
              <a:rPr lang="en-US">
                <a:latin typeface="KaiTi"/>
                <a:ea typeface="KaiTi"/>
                <a:cs typeface="Calibri"/>
              </a:rPr>
              <a:t>Enemy Movement proved challenging for the Programming Team – asked for additional assistance</a:t>
            </a:r>
          </a:p>
          <a:p>
            <a:endParaRPr lang="en-US">
              <a:latin typeface="KaiTi"/>
              <a:ea typeface="KaiTi"/>
              <a:cs typeface="Calibri"/>
            </a:endParaRPr>
          </a:p>
        </p:txBody>
      </p:sp>
      <p:pic>
        <p:nvPicPr>
          <p:cNvPr id="5" name="Picture 4" descr="A picture containing clock, object, text, red&#10;&#10;Description generated with very high confidence">
            <a:extLst>
              <a:ext uri="{FF2B5EF4-FFF2-40B4-BE49-F238E27FC236}">
                <a16:creationId xmlns:a16="http://schemas.microsoft.com/office/drawing/2014/main" id="{6526DE93-FF5B-4C34-94E7-9D45F92D8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836" y="4837035"/>
            <a:ext cx="528809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32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171</Words>
  <Application>Microsoft Office PowerPoint</Application>
  <PresentationFormat>Widescreen</PresentationFormat>
  <Paragraphs>48</Paragraphs>
  <Slides>11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Space Invaders</vt:lpstr>
      <vt:lpstr>Team Klondike</vt:lpstr>
      <vt:lpstr>Game Background</vt:lpstr>
      <vt:lpstr>Original Gameplay / Our Changes </vt:lpstr>
      <vt:lpstr>Demo – Original and Replica</vt:lpstr>
      <vt:lpstr>Art Assets </vt:lpstr>
      <vt:lpstr>Scrapped Ideas</vt:lpstr>
      <vt:lpstr>Sounds Assets – Original and Replica</vt:lpstr>
      <vt:lpstr>What We Learned – Risks and Mitigations</vt:lpstr>
      <vt:lpstr>Final Product</vt:lpstr>
      <vt:lpstr>Thank you for your time.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NORTH, BLAKELY</cp:lastModifiedBy>
  <cp:revision>3</cp:revision>
  <dcterms:created xsi:type="dcterms:W3CDTF">2014-09-12T02:11:33Z</dcterms:created>
  <dcterms:modified xsi:type="dcterms:W3CDTF">2019-03-05T07:29:17Z</dcterms:modified>
</cp:coreProperties>
</file>